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FB1F-1F55-4BB7-BE36-CCCB7B4B9A43}" type="datetimeFigureOut">
              <a:rPr lang="uk-UA" smtClean="0"/>
              <a:t>13.05.2016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CBBC-4A1F-42E6-98EE-289CA5D5F86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7850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FB1F-1F55-4BB7-BE36-CCCB7B4B9A43}" type="datetimeFigureOut">
              <a:rPr lang="uk-UA" smtClean="0"/>
              <a:t>13.05.2016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CBBC-4A1F-42E6-98EE-289CA5D5F86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726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FB1F-1F55-4BB7-BE36-CCCB7B4B9A43}" type="datetimeFigureOut">
              <a:rPr lang="uk-UA" smtClean="0"/>
              <a:t>13.05.2016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CBBC-4A1F-42E6-98EE-289CA5D5F86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084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FB1F-1F55-4BB7-BE36-CCCB7B4B9A43}" type="datetimeFigureOut">
              <a:rPr lang="uk-UA" smtClean="0"/>
              <a:t>13.05.2016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CBBC-4A1F-42E6-98EE-289CA5D5F86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789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FB1F-1F55-4BB7-BE36-CCCB7B4B9A43}" type="datetimeFigureOut">
              <a:rPr lang="uk-UA" smtClean="0"/>
              <a:t>13.05.2016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CBBC-4A1F-42E6-98EE-289CA5D5F86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060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FB1F-1F55-4BB7-BE36-CCCB7B4B9A43}" type="datetimeFigureOut">
              <a:rPr lang="uk-UA" smtClean="0"/>
              <a:t>13.05.2016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CBBC-4A1F-42E6-98EE-289CA5D5F86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45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FB1F-1F55-4BB7-BE36-CCCB7B4B9A43}" type="datetimeFigureOut">
              <a:rPr lang="uk-UA" smtClean="0"/>
              <a:t>13.05.2016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CBBC-4A1F-42E6-98EE-289CA5D5F86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650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FB1F-1F55-4BB7-BE36-CCCB7B4B9A43}" type="datetimeFigureOut">
              <a:rPr lang="uk-UA" smtClean="0"/>
              <a:t>13.05.2016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CBBC-4A1F-42E6-98EE-289CA5D5F86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5561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FB1F-1F55-4BB7-BE36-CCCB7B4B9A43}" type="datetimeFigureOut">
              <a:rPr lang="uk-UA" smtClean="0"/>
              <a:t>13.05.2016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CBBC-4A1F-42E6-98EE-289CA5D5F86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945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FB1F-1F55-4BB7-BE36-CCCB7B4B9A43}" type="datetimeFigureOut">
              <a:rPr lang="uk-UA" smtClean="0"/>
              <a:t>13.05.2016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CBBC-4A1F-42E6-98EE-289CA5D5F86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958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FB1F-1F55-4BB7-BE36-CCCB7B4B9A43}" type="datetimeFigureOut">
              <a:rPr lang="uk-UA" smtClean="0"/>
              <a:t>13.05.2016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CBBC-4A1F-42E6-98EE-289CA5D5F86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47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7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FB1F-1F55-4BB7-BE36-CCCB7B4B9A43}" type="datetimeFigureOut">
              <a:rPr lang="uk-UA" smtClean="0"/>
              <a:t>13.05.2016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CCBBC-4A1F-42E6-98EE-289CA5D5F86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102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260648"/>
            <a:ext cx="7772400" cy="1470025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uk-UA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anose="03010101010201010101" pitchFamily="66" charset="0"/>
              </a:rPr>
              <a:t>Види </a:t>
            </a:r>
            <a:r>
              <a:rPr lang="uk-UA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anose="03010101010201010101" pitchFamily="66" charset="0"/>
              </a:rPr>
              <a:t>мистецтва</a:t>
            </a:r>
            <a:endParaRPr lang="uk-UA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60648"/>
            <a:ext cx="2448272" cy="5256584"/>
          </a:xfrm>
        </p:spPr>
        <p:txBody>
          <a:bodyPr>
            <a:noAutofit/>
          </a:bodyPr>
          <a:lstStyle/>
          <a:p>
            <a:r>
              <a:rPr lang="uk-UA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Багатоманітність видів мистецтва дає можливість естетично освоювати світ у всій його складності і багатстві. Нема головних і другорядних видів мистецтва, кожний з них має свої особливості та переваги. Зупинимось на короткій характеристиці деяких з них.</a:t>
            </a:r>
            <a:r>
              <a:rPr lang="uk-UA" sz="2400" b="1" dirty="0" smtClean="0"/>
              <a:t/>
            </a:r>
            <a:br>
              <a:rPr lang="uk-UA" sz="2400" b="1" dirty="0" smtClean="0"/>
            </a:br>
            <a:endParaRPr lang="uk-UA" sz="2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192" y="1844824"/>
            <a:ext cx="6317243" cy="42528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512806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театрального </a:t>
            </a:r>
            <a:r>
              <a:rPr lang="ru-RU" dirty="0" err="1"/>
              <a:t>мистецтва</a:t>
            </a:r>
            <a:r>
              <a:rPr lang="ru-RU" dirty="0"/>
              <a:t>: театр </a:t>
            </a:r>
            <a:r>
              <a:rPr lang="ru-RU" dirty="0" err="1"/>
              <a:t>драматичний</a:t>
            </a:r>
            <a:r>
              <a:rPr lang="ru-RU" dirty="0"/>
              <a:t>, </a:t>
            </a:r>
            <a:r>
              <a:rPr lang="ru-RU" dirty="0" err="1"/>
              <a:t>музичний</a:t>
            </a:r>
            <a:r>
              <a:rPr lang="ru-RU" dirty="0"/>
              <a:t>, </a:t>
            </a:r>
            <a:r>
              <a:rPr lang="ru-RU" dirty="0" err="1"/>
              <a:t>ляльковий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54084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Кіномистецтво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– </a:t>
            </a:r>
            <a:r>
              <a:rPr lang="uk-UA" dirty="0"/>
              <a:t>це вид художньої творчості, що увійшов в систему синтетичних видів мистецтва у </a:t>
            </a:r>
            <a:r>
              <a:rPr lang="en-US" dirty="0"/>
              <a:t>XX </a:t>
            </a:r>
            <a:r>
              <a:rPr lang="uk-UA" dirty="0"/>
              <a:t>ст. Особливість кіномистецтва у тому, що воно дає можливість безпосереднього відображення дійсності у її просторово-часовій єдності, зображає дійсність рухомою, динамічною.</a:t>
            </a:r>
          </a:p>
        </p:txBody>
      </p:sp>
    </p:spTree>
    <p:extLst>
      <p:ext uri="{BB962C8B-B14F-4D97-AF65-F5344CB8AC3E}">
        <p14:creationId xmlns:p14="http://schemas.microsoft.com/office/powerpoint/2010/main" val="124912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err="1"/>
              <a:t>Загальноприйнято</a:t>
            </a:r>
            <a:r>
              <a:rPr lang="uk-UA" dirty="0"/>
              <a:t>, що у сферу мистецтва входять: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1. документалістика (від інформаційно-хронікальних кінострічок до художньої публіцистики і документально-поетичних фільмів);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2. науково-популярне кіно (з документальними, мультиплікаційними й ігровими кадрами та епізодами);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3. рекламні фільми, яким властиві специфічні художні особливості;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4. експериментальні фільми, що поєднують у собі всі названі види.</a:t>
            </a:r>
          </a:p>
        </p:txBody>
      </p:sp>
    </p:spTree>
    <p:extLst>
      <p:ext uri="{BB962C8B-B14F-4D97-AF65-F5344CB8AC3E}">
        <p14:creationId xmlns:p14="http://schemas.microsoft.com/office/powerpoint/2010/main" val="2101215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Архітектура</a:t>
            </a:r>
            <a:r>
              <a:rPr lang="ru-RU" dirty="0" smtClean="0"/>
              <a:t>. </a:t>
            </a:r>
            <a:r>
              <a:rPr lang="ru-RU" dirty="0" err="1" smtClean="0"/>
              <a:t>Образотворче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 до так </a:t>
            </a:r>
            <a:r>
              <a:rPr lang="ru-RU" dirty="0" err="1"/>
              <a:t>званих</a:t>
            </a:r>
            <a:r>
              <a:rPr lang="ru-RU" dirty="0"/>
              <a:t> </a:t>
            </a:r>
            <a:r>
              <a:rPr lang="ru-RU" dirty="0" err="1"/>
              <a:t>просторових</a:t>
            </a:r>
            <a:r>
              <a:rPr lang="ru-RU" dirty="0"/>
              <a:t>. </a:t>
            </a:r>
            <a:r>
              <a:rPr lang="ru-RU" dirty="0" err="1"/>
              <a:t>Об’єднує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твори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довговічні</a:t>
            </a:r>
            <a:r>
              <a:rPr lang="ru-RU" dirty="0"/>
              <a:t>, </a:t>
            </a:r>
            <a:r>
              <a:rPr lang="ru-RU" dirty="0" err="1"/>
              <a:t>зберігаються</a:t>
            </a:r>
            <a:r>
              <a:rPr lang="ru-RU" dirty="0"/>
              <a:t> у </a:t>
            </a:r>
            <a:r>
              <a:rPr lang="ru-RU" dirty="0" err="1"/>
              <a:t>віках</a:t>
            </a:r>
            <a:r>
              <a:rPr lang="ru-RU" dirty="0"/>
              <a:t>. </a:t>
            </a:r>
            <a:endParaRPr lang="ru-RU" dirty="0" smtClean="0"/>
          </a:p>
          <a:p>
            <a:r>
              <a:rPr lang="uk-UA" dirty="0"/>
              <a:t>Образи всіх просторових мистецтв створюються художниками з мертвої матерії, їм надається форма, яка відповідає уявному зоровому образу, що виник у свідомості художника під безпосереднім враженням від дійсності чи створений його фантазією на підставі образів, збережених пам’яттю. Тому ці мистецтва ще можна було б назвати формотворчими. Але у широкий вжиток увійшли терміни “</a:t>
            </a:r>
            <a:r>
              <a:rPr lang="uk-UA" dirty="0" err="1"/>
              <a:t>образотворчімистецтва</a:t>
            </a:r>
            <a:r>
              <a:rPr lang="uk-UA" dirty="0"/>
              <a:t>”, “</a:t>
            </a:r>
            <a:r>
              <a:rPr lang="uk-UA" dirty="0" err="1"/>
              <a:t>пластичнімистецтва</a:t>
            </a:r>
            <a:r>
              <a:rPr lang="uk-UA" dirty="0"/>
              <a:t>” від грецького слова – ліпити, створювати форми.</a:t>
            </a:r>
          </a:p>
        </p:txBody>
      </p:sp>
    </p:spTree>
    <p:extLst>
      <p:ext uri="{BB962C8B-B14F-4D97-AF65-F5344CB8AC3E}">
        <p14:creationId xmlns:p14="http://schemas.microsoft.com/office/powerpoint/2010/main" val="756191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Архітектура</a:t>
            </a:r>
            <a:r>
              <a:rPr lang="uk-UA" dirty="0" smtClean="0"/>
              <a:t> </a:t>
            </a:r>
            <a:r>
              <a:rPr lang="uk-UA" dirty="0"/>
              <a:t>(лат. </a:t>
            </a:r>
            <a:r>
              <a:rPr lang="en-US" dirty="0" err="1"/>
              <a:t>architectura</a:t>
            </a:r>
            <a:r>
              <a:rPr lang="en-US" dirty="0"/>
              <a:t>, </a:t>
            </a:r>
            <a:r>
              <a:rPr lang="uk-UA" dirty="0"/>
              <a:t>від </a:t>
            </a:r>
            <a:r>
              <a:rPr lang="uk-UA" dirty="0" err="1"/>
              <a:t>грец</a:t>
            </a:r>
            <a:r>
              <a:rPr lang="uk-UA" dirty="0"/>
              <a:t>. </a:t>
            </a:r>
            <a:r>
              <a:rPr lang="en-US" dirty="0" err="1"/>
              <a:t>architektekthon</a:t>
            </a:r>
            <a:r>
              <a:rPr lang="en-US" dirty="0"/>
              <a:t> – </a:t>
            </a:r>
            <a:r>
              <a:rPr lang="uk-UA" dirty="0"/>
              <a:t>будівничий) – мистецтво проектувати і будувати будинки та інші споруди (також їх комплекси), що створюють матеріально організоване середовище, необхідне людям для їхнього життя і діяльності, відповідно до призначення, технічних можливостей і естетичних переконань суспільства</a:t>
            </a:r>
            <a:r>
              <a:rPr lang="uk-UA" dirty="0" smtClean="0"/>
              <a:t>.</a:t>
            </a:r>
          </a:p>
          <a:p>
            <a:r>
              <a:rPr lang="uk-UA" dirty="0" smtClean="0"/>
              <a:t>Архітектуру </a:t>
            </a:r>
            <a:r>
              <a:rPr lang="uk-UA" dirty="0"/>
              <a:t>називають “застиглою музикою”.</a:t>
            </a:r>
          </a:p>
        </p:txBody>
      </p:sp>
    </p:spTree>
    <p:extLst>
      <p:ext uri="{BB962C8B-B14F-4D97-AF65-F5344CB8AC3E}">
        <p14:creationId xmlns:p14="http://schemas.microsoft.com/office/powerpoint/2010/main" val="4048286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Живопис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на </a:t>
            </a:r>
            <a:r>
              <a:rPr lang="ru-RU" dirty="0" err="1"/>
              <a:t>площині</a:t>
            </a:r>
            <a:r>
              <a:rPr lang="ru-RU" dirty="0"/>
              <a:t> картин реального </a:t>
            </a:r>
            <a:r>
              <a:rPr lang="ru-RU" dirty="0" err="1"/>
              <a:t>світу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переформовуються</a:t>
            </a:r>
            <a:r>
              <a:rPr lang="ru-RU" dirty="0"/>
              <a:t> у </a:t>
            </a:r>
            <a:r>
              <a:rPr lang="ru-RU" dirty="0" err="1"/>
              <a:t>творчій</a:t>
            </a:r>
            <a:r>
              <a:rPr lang="ru-RU" dirty="0"/>
              <a:t> </a:t>
            </a:r>
            <a:r>
              <a:rPr lang="ru-RU" dirty="0" err="1"/>
              <a:t>уяві</a:t>
            </a:r>
            <a:r>
              <a:rPr lang="ru-RU" dirty="0"/>
              <a:t> художника.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88679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Використовується живопис: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1. монохромний (одноколірним тоном чи відтінками одного тону) і система взаємозалежних колірних тонів (барвиста гама);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2. незмінний локальний колір і зміни кольору (півтони, переходи, відтінки), що показують розходження у висвітленні предметів і в їхньому положенні в просторі;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3. рефлекси, що показують взаємодію фарб;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4. загальний тон дозволяє зобразити предмети в єдності з навколишнім середовищем, </a:t>
            </a:r>
            <a:r>
              <a:rPr lang="uk-UA" dirty="0" err="1"/>
              <a:t>вальори</a:t>
            </a:r>
            <a:r>
              <a:rPr lang="uk-UA" dirty="0"/>
              <a:t> утворять найтонші градації тону;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5. на безпосередньому вивченні натури засноване відтворення природного висвітлення і повітряного середовища (пленер).</a:t>
            </a:r>
          </a:p>
        </p:txBody>
      </p:sp>
    </p:spTree>
    <p:extLst>
      <p:ext uri="{BB962C8B-B14F-4D97-AF65-F5344CB8AC3E}">
        <p14:creationId xmlns:p14="http://schemas.microsoft.com/office/powerpoint/2010/main" val="1432798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Виразність живопису визначається і характером мазка, обробкою барвистої поверхні (фактура). Передача обсягу і простору зв’язана з лінійною і повітряною перспективою, світлотіньовим моделюванням, використанням тональних градацій і просторових якостей теплих і холодних кольорів. Живопис може бути одношаровим (Алла прима) і багатошаровим, що має підмальовок і </a:t>
            </a:r>
            <a:r>
              <a:rPr lang="uk-UA" dirty="0" err="1"/>
              <a:t>лесіровки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3177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Основою </a:t>
            </a:r>
            <a:r>
              <a:rPr lang="ru-RU" dirty="0" err="1"/>
              <a:t>живопису</a:t>
            </a:r>
            <a:r>
              <a:rPr lang="ru-RU" dirty="0"/>
              <a:t>, як і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образотворчих</a:t>
            </a:r>
            <a:r>
              <a:rPr lang="ru-RU" dirty="0"/>
              <a:t> </a:t>
            </a:r>
            <a:r>
              <a:rPr lang="ru-RU" dirty="0" err="1"/>
              <a:t>мистецтв</a:t>
            </a:r>
            <a:r>
              <a:rPr lang="ru-RU" dirty="0"/>
              <a:t>, є рисунок (</a:t>
            </a:r>
            <a:r>
              <a:rPr lang="ru-RU" dirty="0" err="1"/>
              <a:t>лінія</a:t>
            </a:r>
            <a:r>
              <a:rPr lang="ru-RU" dirty="0" smtClean="0"/>
              <a:t>).</a:t>
            </a:r>
          </a:p>
          <a:p>
            <a:r>
              <a:rPr lang="uk-UA" dirty="0" smtClean="0"/>
              <a:t>Основні виражальні засоби:</a:t>
            </a:r>
            <a:br>
              <a:rPr lang="uk-UA" dirty="0" smtClean="0"/>
            </a:br>
            <a:r>
              <a:rPr lang="uk-UA" dirty="0"/>
              <a:t>1. колорит – гармонійне поєднання кольорів, їх спільне звучання;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2. композиція – поєднання всіх елементів картини у єдине ціле;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3. світлотінь;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4. фактура, спосіб накладання фарб.</a:t>
            </a:r>
            <a:r>
              <a:rPr lang="ru-RU" dirty="0"/>
              <a:t>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06395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Скульптура.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виду </a:t>
            </a:r>
            <a:r>
              <a:rPr lang="ru-RU" dirty="0" err="1"/>
              <a:t>мистецтва</a:t>
            </a:r>
            <a:r>
              <a:rPr lang="ru-RU" dirty="0"/>
              <a:t> походить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латинського</a:t>
            </a:r>
            <a:r>
              <a:rPr lang="ru-RU" dirty="0"/>
              <a:t> слова,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“</a:t>
            </a:r>
            <a:r>
              <a:rPr lang="ru-RU" dirty="0" err="1"/>
              <a:t>висікаю</a:t>
            </a:r>
            <a:r>
              <a:rPr lang="ru-RU" dirty="0"/>
              <a:t>”, “</a:t>
            </a:r>
            <a:r>
              <a:rPr lang="ru-RU" dirty="0" err="1"/>
              <a:t>вирізаю</a:t>
            </a:r>
            <a:r>
              <a:rPr lang="ru-RU" dirty="0"/>
              <a:t>”.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Скульптура – </a:t>
            </a:r>
            <a:r>
              <a:rPr lang="ru-RU" dirty="0" err="1"/>
              <a:t>це</a:t>
            </a:r>
            <a:r>
              <a:rPr lang="ru-RU" dirty="0"/>
              <a:t> вид </a:t>
            </a:r>
            <a:r>
              <a:rPr lang="ru-RU" dirty="0" err="1"/>
              <a:t>мистецтва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 </a:t>
            </a:r>
            <a:r>
              <a:rPr lang="ru-RU" dirty="0" err="1"/>
              <a:t>відтворюються</a:t>
            </a:r>
            <a:r>
              <a:rPr lang="ru-RU" dirty="0"/>
              <a:t> в </a:t>
            </a:r>
            <a:r>
              <a:rPr lang="ru-RU" dirty="0" err="1"/>
              <a:t>пластичних</a:t>
            </a:r>
            <a:r>
              <a:rPr lang="ru-RU" dirty="0"/>
              <a:t>, </a:t>
            </a:r>
            <a:r>
              <a:rPr lang="ru-RU" dirty="0" err="1"/>
              <a:t>об’ємно-просторових</a:t>
            </a:r>
            <a:r>
              <a:rPr lang="ru-RU" dirty="0"/>
              <a:t> формах при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75049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anose="03010101010201010101" pitchFamily="66" charset="0"/>
              </a:rPr>
              <a:t>Література</a:t>
            </a:r>
            <a:r>
              <a:rPr lang="ru-RU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anose="03010101010201010101" pitchFamily="66" charset="0"/>
              </a:rPr>
              <a:t>. </a:t>
            </a:r>
            <a:endParaRPr lang="uk-UA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latin typeface="Monotype Corsiva" panose="03010101010201010101" pitchFamily="66" charset="0"/>
              </a:rPr>
              <a:t>Назва</a:t>
            </a:r>
            <a:r>
              <a:rPr lang="ru-RU" dirty="0" smtClean="0">
                <a:latin typeface="Monotype Corsiva" panose="03010101010201010101" pitchFamily="66" charset="0"/>
              </a:rPr>
              <a:t> </a:t>
            </a:r>
            <a:r>
              <a:rPr lang="ru-RU" dirty="0">
                <a:latin typeface="Monotype Corsiva" panose="03010101010201010101" pitchFamily="66" charset="0"/>
              </a:rPr>
              <a:t>походить </a:t>
            </a:r>
            <a:r>
              <a:rPr lang="ru-RU" dirty="0" err="1">
                <a:latin typeface="Monotype Corsiva" panose="03010101010201010101" pitchFamily="66" charset="0"/>
              </a:rPr>
              <a:t>від</a:t>
            </a:r>
            <a:r>
              <a:rPr lang="ru-RU" dirty="0">
                <a:latin typeface="Monotype Corsiva" panose="03010101010201010101" pitchFamily="66" charset="0"/>
              </a:rPr>
              <a:t> </a:t>
            </a:r>
            <a:r>
              <a:rPr lang="ru-RU" dirty="0" err="1">
                <a:latin typeface="Monotype Corsiva" panose="03010101010201010101" pitchFamily="66" charset="0"/>
              </a:rPr>
              <a:t>латинського</a:t>
            </a:r>
            <a:r>
              <a:rPr lang="ru-RU" dirty="0">
                <a:latin typeface="Monotype Corsiva" panose="03010101010201010101" pitchFamily="66" charset="0"/>
              </a:rPr>
              <a:t> слова “буква”.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ru-RU" dirty="0" err="1">
                <a:latin typeface="Monotype Corsiva" panose="03010101010201010101" pitchFamily="66" charset="0"/>
              </a:rPr>
              <a:t>Література</a:t>
            </a:r>
            <a:r>
              <a:rPr lang="ru-RU" dirty="0">
                <a:latin typeface="Monotype Corsiva" panose="03010101010201010101" pitchFamily="66" charset="0"/>
              </a:rPr>
              <a:t> – </a:t>
            </a:r>
            <a:r>
              <a:rPr lang="ru-RU" dirty="0" err="1">
                <a:latin typeface="Monotype Corsiva" panose="03010101010201010101" pitchFamily="66" charset="0"/>
              </a:rPr>
              <a:t>це</a:t>
            </a:r>
            <a:r>
              <a:rPr lang="ru-RU" dirty="0">
                <a:latin typeface="Monotype Corsiva" panose="03010101010201010101" pitchFamily="66" charset="0"/>
              </a:rPr>
              <a:t> вид </a:t>
            </a:r>
            <a:r>
              <a:rPr lang="ru-RU" dirty="0" err="1">
                <a:latin typeface="Monotype Corsiva" panose="03010101010201010101" pitchFamily="66" charset="0"/>
              </a:rPr>
              <a:t>мистецтва</a:t>
            </a:r>
            <a:r>
              <a:rPr lang="ru-RU" dirty="0">
                <a:latin typeface="Monotype Corsiva" panose="03010101010201010101" pitchFamily="66" charset="0"/>
              </a:rPr>
              <a:t>, </a:t>
            </a:r>
            <a:r>
              <a:rPr lang="ru-RU" dirty="0" err="1">
                <a:latin typeface="Monotype Corsiva" panose="03010101010201010101" pitchFamily="66" charset="0"/>
              </a:rPr>
              <a:t>який</a:t>
            </a:r>
            <a:r>
              <a:rPr lang="ru-RU" dirty="0">
                <a:latin typeface="Monotype Corsiva" panose="03010101010201010101" pitchFamily="66" charset="0"/>
              </a:rPr>
              <a:t> </a:t>
            </a:r>
            <a:r>
              <a:rPr lang="ru-RU" dirty="0" err="1">
                <a:latin typeface="Monotype Corsiva" panose="03010101010201010101" pitchFamily="66" charset="0"/>
              </a:rPr>
              <a:t>естетично</a:t>
            </a:r>
            <a:r>
              <a:rPr lang="ru-RU" dirty="0">
                <a:latin typeface="Monotype Corsiva" panose="03010101010201010101" pitchFamily="66" charset="0"/>
              </a:rPr>
              <a:t> </a:t>
            </a:r>
            <a:r>
              <a:rPr lang="ru-RU" dirty="0" err="1">
                <a:latin typeface="Monotype Corsiva" panose="03010101010201010101" pitchFamily="66" charset="0"/>
              </a:rPr>
              <a:t>освоює</a:t>
            </a:r>
            <a:r>
              <a:rPr lang="ru-RU" dirty="0">
                <a:latin typeface="Monotype Corsiva" panose="03010101010201010101" pitchFamily="66" charset="0"/>
              </a:rPr>
              <a:t> </a:t>
            </a:r>
            <a:r>
              <a:rPr lang="ru-RU" dirty="0" err="1">
                <a:latin typeface="Monotype Corsiva" panose="03010101010201010101" pitchFamily="66" charset="0"/>
              </a:rPr>
              <a:t>світ</a:t>
            </a:r>
            <a:r>
              <a:rPr lang="ru-RU" dirty="0">
                <a:latin typeface="Monotype Corsiva" panose="03010101010201010101" pitchFamily="66" charset="0"/>
              </a:rPr>
              <a:t> у </a:t>
            </a:r>
            <a:r>
              <a:rPr lang="ru-RU" dirty="0" err="1">
                <a:latin typeface="Monotype Corsiva" panose="03010101010201010101" pitchFamily="66" charset="0"/>
              </a:rPr>
              <a:t>художньому</a:t>
            </a:r>
            <a:r>
              <a:rPr lang="ru-RU" dirty="0">
                <a:latin typeface="Monotype Corsiva" panose="03010101010201010101" pitchFamily="66" charset="0"/>
              </a:rPr>
              <a:t> </a:t>
            </a:r>
            <a:r>
              <a:rPr lang="ru-RU" dirty="0" err="1">
                <a:latin typeface="Monotype Corsiva" panose="03010101010201010101" pitchFamily="66" charset="0"/>
              </a:rPr>
              <a:t>слові</a:t>
            </a:r>
            <a:r>
              <a:rPr lang="ru-RU" dirty="0">
                <a:latin typeface="Monotype Corsiva" panose="03010101010201010101" pitchFamily="66" charset="0"/>
              </a:rPr>
              <a:t>.</a:t>
            </a:r>
            <a:endParaRPr lang="uk-UA" dirty="0">
              <a:latin typeface="Monotype Corsiva" panose="03010101010201010101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640"/>
            <a:ext cx="9144000" cy="652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042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</a:t>
            </a:r>
            <a:r>
              <a:rPr lang="uk-UA" dirty="0" smtClean="0"/>
              <a:t>екілька </a:t>
            </a:r>
            <a:r>
              <a:rPr lang="uk-UA" dirty="0"/>
              <a:t>найголовніших способів творення скульптури: висікання (якщо використовуються тверді матеріали: мармур, граніт), вирізання (дерево), ліпка (глина та інші м’які матеріали), лиття (метал, пластмаса).</a:t>
            </a:r>
          </a:p>
        </p:txBody>
      </p:sp>
    </p:spTree>
    <p:extLst>
      <p:ext uri="{BB962C8B-B14F-4D97-AF65-F5344CB8AC3E}">
        <p14:creationId xmlns:p14="http://schemas.microsoft.com/office/powerpoint/2010/main" val="373162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Скульптура </a:t>
            </a:r>
            <a:r>
              <a:rPr lang="ru-RU" dirty="0" err="1"/>
              <a:t>поділяється</a:t>
            </a:r>
            <a:r>
              <a:rPr lang="ru-RU" dirty="0"/>
              <a:t> на </a:t>
            </a:r>
            <a:r>
              <a:rPr lang="ru-RU" dirty="0" err="1"/>
              <a:t>монументальну</a:t>
            </a:r>
            <a:r>
              <a:rPr lang="ru-RU" dirty="0"/>
              <a:t> (</a:t>
            </a:r>
            <a:r>
              <a:rPr lang="ru-RU" dirty="0" err="1"/>
              <a:t>включаючи</a:t>
            </a:r>
            <a:r>
              <a:rPr lang="ru-RU" dirty="0"/>
              <a:t> монументально-</a:t>
            </a:r>
            <a:r>
              <a:rPr lang="ru-RU" dirty="0" err="1"/>
              <a:t>пам’ятникову</a:t>
            </a:r>
            <a:r>
              <a:rPr lang="ru-RU" dirty="0"/>
              <a:t> та монументально-</a:t>
            </a:r>
            <a:r>
              <a:rPr lang="ru-RU" dirty="0" err="1"/>
              <a:t>декоративну</a:t>
            </a:r>
            <a:r>
              <a:rPr lang="ru-RU" dirty="0"/>
              <a:t>), </a:t>
            </a:r>
            <a:r>
              <a:rPr lang="ru-RU" dirty="0" err="1"/>
              <a:t>станкову</a:t>
            </a:r>
            <a:r>
              <a:rPr lang="ru-RU" dirty="0"/>
              <a:t> (</a:t>
            </a:r>
            <a:r>
              <a:rPr lang="ru-RU" dirty="0" err="1"/>
              <a:t>камерну</a:t>
            </a:r>
            <a:r>
              <a:rPr lang="ru-RU" dirty="0"/>
              <a:t>) і так </a:t>
            </a:r>
            <a:r>
              <a:rPr lang="ru-RU" dirty="0" err="1"/>
              <a:t>звану</a:t>
            </a:r>
            <a:r>
              <a:rPr lang="ru-RU" dirty="0"/>
              <a:t> скульптуру </a:t>
            </a:r>
            <a:r>
              <a:rPr lang="ru-RU" dirty="0" err="1"/>
              <a:t>малих</a:t>
            </a:r>
            <a:r>
              <a:rPr lang="ru-RU" dirty="0"/>
              <a:t> форм. Монументальна скульптура </a:t>
            </a:r>
            <a:r>
              <a:rPr lang="ru-RU" dirty="0" err="1"/>
              <a:t>буває</a:t>
            </a:r>
            <a:r>
              <a:rPr lang="ru-RU" dirty="0"/>
              <a:t>, як правило, великих </a:t>
            </a:r>
            <a:r>
              <a:rPr lang="ru-RU" dirty="0" err="1"/>
              <a:t>розмірів</a:t>
            </a:r>
            <a:r>
              <a:rPr lang="ru-RU" dirty="0"/>
              <a:t>, вона </a:t>
            </a:r>
            <a:r>
              <a:rPr lang="ru-RU" dirty="0" err="1"/>
              <a:t>розрахована</a:t>
            </a:r>
            <a:r>
              <a:rPr lang="ru-RU" dirty="0"/>
              <a:t> на </a:t>
            </a:r>
            <a:r>
              <a:rPr lang="ru-RU" dirty="0" err="1"/>
              <a:t>складну</a:t>
            </a:r>
            <a:r>
              <a:rPr lang="ru-RU" dirty="0"/>
              <a:t> </a:t>
            </a:r>
            <a:r>
              <a:rPr lang="ru-RU" dirty="0" err="1"/>
              <a:t>взаємодію</a:t>
            </a:r>
            <a:r>
              <a:rPr lang="ru-RU" dirty="0"/>
              <a:t> з </a:t>
            </a:r>
            <a:r>
              <a:rPr lang="ru-RU" dirty="0" err="1"/>
              <a:t>архітектурою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ландшафтом.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пам’ятник</a:t>
            </a:r>
            <a:r>
              <a:rPr lang="ru-RU" dirty="0"/>
              <a:t>, монумент, </a:t>
            </a:r>
            <a:r>
              <a:rPr lang="ru-RU" dirty="0" err="1"/>
              <a:t>інтер’єрні</a:t>
            </a:r>
            <a:r>
              <a:rPr lang="ru-RU" dirty="0"/>
              <a:t> </a:t>
            </a:r>
            <a:r>
              <a:rPr lang="ru-RU" dirty="0" err="1"/>
              <a:t>оздоби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скульптор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фігуру</a:t>
            </a:r>
            <a:r>
              <a:rPr lang="ru-RU" dirty="0"/>
              <a:t> у </a:t>
            </a:r>
            <a:r>
              <a:rPr lang="ru-RU" dirty="0" err="1"/>
              <a:t>повний</a:t>
            </a:r>
            <a:r>
              <a:rPr lang="ru-RU" dirty="0"/>
              <a:t> </a:t>
            </a:r>
            <a:r>
              <a:rPr lang="ru-RU" dirty="0" err="1"/>
              <a:t>зріст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статуя, до стегон – </a:t>
            </a:r>
            <a:r>
              <a:rPr lang="ru-RU" dirty="0" err="1"/>
              <a:t>напівфігура</a:t>
            </a:r>
            <a:r>
              <a:rPr lang="ru-RU" dirty="0"/>
              <a:t>, торс, </a:t>
            </a:r>
            <a:r>
              <a:rPr lang="ru-RU" dirty="0" err="1"/>
              <a:t>зображення</a:t>
            </a:r>
            <a:r>
              <a:rPr lang="ru-RU" dirty="0"/>
              <a:t> до пояса – бюст,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плечей</a:t>
            </a:r>
            <a:r>
              <a:rPr lang="ru-RU" dirty="0"/>
              <a:t> – </a:t>
            </a:r>
            <a:r>
              <a:rPr lang="ru-RU" dirty="0" err="1"/>
              <a:t>скульптурна</a:t>
            </a:r>
            <a:r>
              <a:rPr lang="ru-RU" dirty="0"/>
              <a:t> голова (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стесаними</a:t>
            </a:r>
            <a:r>
              <a:rPr lang="ru-RU" dirty="0"/>
              <a:t> </a:t>
            </a:r>
            <a:r>
              <a:rPr lang="ru-RU" dirty="0" err="1"/>
              <a:t>плечима</a:t>
            </a:r>
            <a:r>
              <a:rPr lang="ru-RU" dirty="0"/>
              <a:t> – герма). </a:t>
            </a:r>
            <a:r>
              <a:rPr lang="ru-RU" dirty="0" err="1"/>
              <a:t>Скульптурними</a:t>
            </a:r>
            <a:r>
              <a:rPr lang="ru-RU" dirty="0"/>
              <a:t> </a:t>
            </a:r>
            <a:r>
              <a:rPr lang="ru-RU" dirty="0" err="1"/>
              <a:t>групами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композицію</a:t>
            </a:r>
            <a:r>
              <a:rPr lang="ru-RU" dirty="0"/>
              <a:t>, де є </a:t>
            </a:r>
            <a:r>
              <a:rPr lang="ru-RU" dirty="0" err="1"/>
              <a:t>фігури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людей.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28942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Склалися два основні різновиди скульптури: кругла — якщо є можливість розглядати скульптуру з різних точок зору, рельєф – об’ємне зображення, розташоване на деякій площині.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Скульптура малих форм – це скульптурні твори, орнаменти та деталі, які прикрашають предмети побуту. </a:t>
            </a:r>
          </a:p>
        </p:txBody>
      </p:sp>
    </p:spTree>
    <p:extLst>
      <p:ext uri="{BB962C8B-B14F-4D97-AF65-F5344CB8AC3E}">
        <p14:creationId xmlns:p14="http://schemas.microsoft.com/office/powerpoint/2010/main" val="1139587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Графіка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Це</a:t>
            </a:r>
            <a:r>
              <a:rPr lang="ru-RU" dirty="0"/>
              <a:t> вид </a:t>
            </a:r>
            <a:r>
              <a:rPr lang="ru-RU" dirty="0" err="1"/>
              <a:t>мистецтва</a:t>
            </a:r>
            <a:r>
              <a:rPr lang="ru-RU" dirty="0"/>
              <a:t>,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походить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грецького</a:t>
            </a:r>
            <a:r>
              <a:rPr lang="ru-RU" dirty="0"/>
              <a:t> слова,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перекладі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“пишу, </a:t>
            </a:r>
            <a:r>
              <a:rPr lang="ru-RU" dirty="0" err="1"/>
              <a:t>дряпаю</a:t>
            </a:r>
            <a:r>
              <a:rPr lang="ru-RU" dirty="0"/>
              <a:t>, малюю”. </a:t>
            </a:r>
            <a:r>
              <a:rPr lang="ru-RU" dirty="0" err="1"/>
              <a:t>Графіку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основою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образотворчих</a:t>
            </a:r>
            <a:r>
              <a:rPr lang="ru-RU" dirty="0"/>
              <a:t> </a:t>
            </a:r>
            <a:r>
              <a:rPr lang="ru-RU" dirty="0" err="1"/>
              <a:t>мистецтв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4371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Малюнок – це найбільш давній вид графіки, з нього і починається зародження образотворчого мистецтва.</a:t>
            </a:r>
            <a:endParaRPr lang="uk-UA" dirty="0" smtClean="0"/>
          </a:p>
          <a:p>
            <a:r>
              <a:rPr lang="uk-UA" dirty="0" smtClean="0"/>
              <a:t>Інший </a:t>
            </a:r>
            <a:r>
              <a:rPr lang="uk-UA" dirty="0"/>
              <a:t>різновид графіки – гравюра або естамп (станкова графіка). Це вид графіки, в якому зображення є друкованим відбитком рельєфного малюнку, який виконується художником на тому чи іншому матеріалі. Існує дуже багато різновидів гравюри. Це гравюра на дереві та лінолеумі (ксилографія та ліногравюра), гравюра на металі (акватинта, </a:t>
            </a:r>
            <a:r>
              <a:rPr lang="uk-UA" dirty="0" err="1"/>
              <a:t>меццо-тінто</a:t>
            </a:r>
            <a:r>
              <a:rPr lang="uk-UA" dirty="0"/>
              <a:t>), пунктирна манера, м’який лак, суха голка, офорт, літографія.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Найдавніший вид естампу – ксилографія, гравюра на дереві. Це так званий високий </a:t>
            </a:r>
            <a:r>
              <a:rPr lang="uk-UA" dirty="0" smtClean="0"/>
              <a:t>друк.</a:t>
            </a:r>
            <a:endParaRPr lang="uk-UA" dirty="0"/>
          </a:p>
          <a:p>
            <a:r>
              <a:rPr lang="uk-UA" dirty="0" smtClean="0"/>
              <a:t>Літографія </a:t>
            </a:r>
            <a:r>
              <a:rPr lang="uk-UA" dirty="0"/>
              <a:t>– вид плоского друку. Друкована форма у ній не має рельєфу. Тому, в строгому смислі, це не є гравюра.</a:t>
            </a:r>
          </a:p>
        </p:txBody>
      </p:sp>
    </p:spTree>
    <p:extLst>
      <p:ext uri="{BB962C8B-B14F-4D97-AF65-F5344CB8AC3E}">
        <p14:creationId xmlns:p14="http://schemas.microsoft.com/office/powerpoint/2010/main" val="3249401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Мистецтво – це особливий вид духовно-практичного освоєння дійсності за законами краси. Особливість цього освоєння полягає у тому, що воно виступає у художньо-образної формі. Формою мислення у мистецтві виступає художній образ. Це основа будь-якого виду мистецтва, а спосіб творення художнього образу – головний критерій приналежності до різних видів мистецтва.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Мистецтво як одна з найважливіших складових культури проявляє себе в різноманітті конкретних видів художньої творчості,, кількість і складність яких неухильно зростає відповідно до вимог часу.</a:t>
            </a:r>
          </a:p>
        </p:txBody>
      </p:sp>
    </p:spTree>
    <p:extLst>
      <p:ext uri="{BB962C8B-B14F-4D97-AF65-F5344CB8AC3E}">
        <p14:creationId xmlns:p14="http://schemas.microsoft.com/office/powerpoint/2010/main" val="4159235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Слово – ось </a:t>
            </a:r>
            <a:r>
              <a:rPr lang="ru-RU" dirty="0" err="1" smtClean="0"/>
              <a:t>матеріал</a:t>
            </a:r>
            <a:r>
              <a:rPr lang="ru-RU" dirty="0" smtClean="0"/>
              <a:t> </a:t>
            </a:r>
            <a:r>
              <a:rPr lang="ru-RU" dirty="0" err="1" smtClean="0"/>
              <a:t>літературного</a:t>
            </a:r>
            <a:r>
              <a:rPr lang="ru-RU" dirty="0" smtClean="0"/>
              <a:t> образу.</a:t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Гегель назвав слово </a:t>
            </a:r>
            <a:r>
              <a:rPr lang="ru-RU" dirty="0" err="1"/>
              <a:t>найпластичнішим</a:t>
            </a:r>
            <a:r>
              <a:rPr lang="ru-RU" dirty="0"/>
              <a:t> </a:t>
            </a:r>
            <a:r>
              <a:rPr lang="ru-RU" dirty="0" err="1"/>
              <a:t>матеріалом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Духу.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31745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Література існує у трьох видах художнього тексту: епос (дослівно – розповідь), лірика (дослівно – те, що виконується під ліру), драма (дослівно – дія</a:t>
            </a:r>
            <a:r>
              <a:rPr lang="uk-UA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35140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</a:t>
            </a:r>
            <a:r>
              <a:rPr lang="uk-UA" dirty="0" smtClean="0"/>
              <a:t>рама об’єднує твори, що призначені для виконання на сцені, її жанрові підрозділи: трагедія, комедія, Ядрами, мелодрама, фарс. Лірика ж найчастіше безсюжетна, вирізняється високою емоційністю, суб’єктивністю, насиченістю художнього образу. Призначення епосу – викласти поступову оповідь про ряд подій.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9755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Танець (від німецького слова “рух”).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Це </a:t>
            </a:r>
            <a:r>
              <a:rPr lang="uk-UA" dirty="0"/>
              <a:t>вид мистецтва, матеріалом якого є поетично осмислені, організовані у часі і просторі рухи і пози людського тіла. Танець і може бути пов’язаний безпосередньо з музикою, тоді він називається “хореографія</a:t>
            </a:r>
            <a:r>
              <a:rPr lang="uk-UA" dirty="0" smtClean="0"/>
              <a:t>”.</a:t>
            </a:r>
          </a:p>
          <a:p>
            <a:r>
              <a:rPr lang="ru-RU" dirty="0"/>
              <a:t>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танцю</a:t>
            </a:r>
            <a:r>
              <a:rPr lang="ru-RU" dirty="0"/>
              <a:t>, як </a:t>
            </a:r>
            <a:r>
              <a:rPr lang="ru-RU" dirty="0" err="1"/>
              <a:t>окремого</a:t>
            </a:r>
            <a:r>
              <a:rPr lang="ru-RU" dirty="0"/>
              <a:t> виду </a:t>
            </a:r>
            <a:r>
              <a:rPr lang="ru-RU" dirty="0" err="1"/>
              <a:t>мистецтва</a:t>
            </a:r>
            <a:r>
              <a:rPr lang="ru-RU" dirty="0"/>
              <a:t>, лежать </a:t>
            </a:r>
            <a:r>
              <a:rPr lang="ru-RU" dirty="0" err="1"/>
              <a:t>первісні</a:t>
            </a:r>
            <a:r>
              <a:rPr lang="ru-RU" dirty="0"/>
              <a:t> </a:t>
            </a:r>
            <a:r>
              <a:rPr lang="ru-RU" dirty="0" err="1"/>
              <a:t>ритуали</a:t>
            </a:r>
            <a:r>
              <a:rPr lang="ru-RU" dirty="0"/>
              <a:t>, </a:t>
            </a:r>
            <a:r>
              <a:rPr lang="ru-RU" dirty="0" err="1"/>
              <a:t>ритмізовані</a:t>
            </a:r>
            <a:r>
              <a:rPr lang="ru-RU" dirty="0"/>
              <a:t> </a:t>
            </a:r>
            <a:r>
              <a:rPr lang="ru-RU" dirty="0" err="1"/>
              <a:t>рухи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, очевидно, </a:t>
            </a:r>
            <a:r>
              <a:rPr lang="ru-RU" dirty="0" err="1"/>
              <a:t>магічний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оточуючих</a:t>
            </a:r>
            <a:r>
              <a:rPr lang="ru-RU" dirty="0"/>
              <a:t>. </a:t>
            </a:r>
            <a:endParaRPr lang="ru-RU" dirty="0" smtClean="0"/>
          </a:p>
          <a:p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так званого </a:t>
            </a:r>
            <a:r>
              <a:rPr lang="ru-RU" dirty="0" err="1"/>
              <a:t>побутового</a:t>
            </a:r>
            <a:r>
              <a:rPr lang="ru-RU" dirty="0"/>
              <a:t> </a:t>
            </a:r>
            <a:r>
              <a:rPr lang="ru-RU" dirty="0" err="1"/>
              <a:t>танцю</a:t>
            </a:r>
            <a:r>
              <a:rPr lang="ru-RU" dirty="0"/>
              <a:t> -народного, бального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156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Музика.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Назва </a:t>
            </a:r>
            <a:r>
              <a:rPr lang="uk-UA" dirty="0"/>
              <a:t>походить від грецького виразу, що перекладається як “мистецтво муз”.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Музика – це вид мистецтва, який відображає реальну дійсність в емоційних переживаннях і наповнених почуттям ідеях, що виражаються через звуки особливого роду, в основі яких – узагальнені інтонації людської мови.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Музика виникає ще на зорі існування людства. </a:t>
            </a:r>
            <a:endParaRPr lang="uk-UA" dirty="0" smtClean="0"/>
          </a:p>
          <a:p>
            <a:r>
              <a:rPr lang="ru-RU" dirty="0" err="1"/>
              <a:t>Спочатку</a:t>
            </a:r>
            <a:r>
              <a:rPr lang="ru-RU" dirty="0"/>
              <a:t> вона </a:t>
            </a:r>
            <a:r>
              <a:rPr lang="ru-RU" dirty="0" err="1"/>
              <a:t>виконувала</a:t>
            </a:r>
            <a:r>
              <a:rPr lang="ru-RU" dirty="0"/>
              <a:t> </a:t>
            </a:r>
            <a:r>
              <a:rPr lang="ru-RU" dirty="0" err="1"/>
              <a:t>ритуальну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, </a:t>
            </a:r>
            <a:r>
              <a:rPr lang="ru-RU" dirty="0" err="1"/>
              <a:t>повторюючи</a:t>
            </a:r>
            <a:r>
              <a:rPr lang="ru-RU" dirty="0"/>
              <a:t> ритм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рухів</a:t>
            </a:r>
            <a:r>
              <a:rPr lang="ru-RU" dirty="0"/>
              <a:t>, </a:t>
            </a:r>
            <a:r>
              <a:rPr lang="ru-RU" dirty="0" err="1"/>
              <a:t>полегшувала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та </a:t>
            </a:r>
            <a:r>
              <a:rPr lang="ru-RU" dirty="0" err="1"/>
              <a:t>сприяла</a:t>
            </a:r>
            <a:r>
              <a:rPr lang="ru-RU" dirty="0"/>
              <a:t> </a:t>
            </a:r>
            <a:r>
              <a:rPr lang="ru-RU" dirty="0" err="1"/>
              <a:t>цьому</a:t>
            </a:r>
            <a:r>
              <a:rPr lang="ru-RU" dirty="0"/>
              <a:t>.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9503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Музика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відображення</a:t>
            </a:r>
            <a:r>
              <a:rPr lang="ru-RU" dirty="0" smtClean="0"/>
              <a:t> предметного </a:t>
            </a:r>
            <a:r>
              <a:rPr lang="ru-RU" dirty="0" err="1" smtClean="0"/>
              <a:t>світу</a:t>
            </a:r>
            <a:r>
              <a:rPr lang="ru-RU" dirty="0" smtClean="0"/>
              <a:t>, а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людських</a:t>
            </a:r>
            <a:r>
              <a:rPr lang="ru-RU" dirty="0" smtClean="0"/>
              <a:t> </a:t>
            </a:r>
            <a:r>
              <a:rPr lang="ru-RU" dirty="0" err="1" smtClean="0"/>
              <a:t>почуттів</a:t>
            </a:r>
            <a:r>
              <a:rPr lang="ru-RU" dirty="0" smtClean="0"/>
              <a:t> та думок.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виразності</a:t>
            </a:r>
            <a:r>
              <a:rPr lang="ru-RU" dirty="0"/>
              <a:t> у </a:t>
            </a:r>
            <a:r>
              <a:rPr lang="ru-RU" dirty="0" err="1"/>
              <a:t>музиці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 </a:t>
            </a:r>
            <a:r>
              <a:rPr lang="ru-RU" dirty="0" err="1"/>
              <a:t>мелодія</a:t>
            </a:r>
            <a:r>
              <a:rPr lang="ru-RU" dirty="0"/>
              <a:t>, </a:t>
            </a:r>
            <a:r>
              <a:rPr lang="ru-RU" dirty="0" err="1"/>
              <a:t>поліфонія</a:t>
            </a:r>
            <a:r>
              <a:rPr lang="ru-RU" dirty="0"/>
              <a:t>, ритм, </a:t>
            </a:r>
            <a:r>
              <a:rPr lang="ru-RU" dirty="0" err="1"/>
              <a:t>композиція</a:t>
            </a:r>
            <a:r>
              <a:rPr lang="ru-RU" dirty="0"/>
              <a:t>. </a:t>
            </a:r>
            <a:endParaRPr lang="ru-RU" dirty="0" smtClean="0"/>
          </a:p>
          <a:p>
            <a:r>
              <a:rPr lang="ru-RU" dirty="0"/>
              <a:t>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як </a:t>
            </a:r>
            <a:r>
              <a:rPr lang="ru-RU" dirty="0" err="1"/>
              <a:t>виконується</a:t>
            </a:r>
            <a:r>
              <a:rPr lang="ru-RU" dirty="0"/>
              <a:t> </a:t>
            </a:r>
            <a:r>
              <a:rPr lang="ru-RU" dirty="0" err="1"/>
              <a:t>музичний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,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вокальну</a:t>
            </a:r>
            <a:r>
              <a:rPr lang="ru-RU" dirty="0"/>
              <a:t>, </a:t>
            </a:r>
            <a:r>
              <a:rPr lang="ru-RU" dirty="0" err="1"/>
              <a:t>інструментальну</a:t>
            </a:r>
            <a:r>
              <a:rPr lang="ru-RU" dirty="0"/>
              <a:t> та вокально-</a:t>
            </a:r>
            <a:r>
              <a:rPr lang="ru-RU" dirty="0" err="1"/>
              <a:t>інструментальну</a:t>
            </a:r>
            <a:r>
              <a:rPr lang="ru-RU" dirty="0"/>
              <a:t> </a:t>
            </a:r>
            <a:r>
              <a:rPr lang="ru-RU" dirty="0" err="1"/>
              <a:t>музику</a:t>
            </a:r>
            <a:r>
              <a:rPr lang="ru-RU" dirty="0"/>
              <a:t>. </a:t>
            </a:r>
            <a:r>
              <a:rPr lang="ru-RU" dirty="0" err="1"/>
              <a:t>Найголовніші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музики</a:t>
            </a:r>
            <a:r>
              <a:rPr lang="ru-RU" dirty="0"/>
              <a:t>: </a:t>
            </a:r>
            <a:r>
              <a:rPr lang="ru-RU" dirty="0" err="1"/>
              <a:t>симфонічна</a:t>
            </a:r>
            <a:r>
              <a:rPr lang="ru-RU" dirty="0"/>
              <a:t>, камерна, </a:t>
            </a:r>
            <a:r>
              <a:rPr lang="ru-RU" dirty="0" err="1" smtClean="0"/>
              <a:t>оперна</a:t>
            </a:r>
            <a:endParaRPr lang="ru-RU" dirty="0" smtClean="0"/>
          </a:p>
          <a:p>
            <a:r>
              <a:rPr lang="ru-RU" dirty="0"/>
              <a:t>. А </a:t>
            </a:r>
            <a:r>
              <a:rPr lang="ru-RU" dirty="0" err="1"/>
              <a:t>жанри</a:t>
            </a:r>
            <a:r>
              <a:rPr lang="ru-RU" dirty="0"/>
              <a:t> – </a:t>
            </a:r>
            <a:r>
              <a:rPr lang="ru-RU" dirty="0" err="1"/>
              <a:t>симфонія</a:t>
            </a:r>
            <a:r>
              <a:rPr lang="ru-RU" dirty="0"/>
              <a:t>, соната, </a:t>
            </a:r>
            <a:r>
              <a:rPr lang="ru-RU" dirty="0" err="1"/>
              <a:t>ораторія</a:t>
            </a:r>
            <a:r>
              <a:rPr lang="ru-RU" dirty="0"/>
              <a:t>, </a:t>
            </a:r>
            <a:r>
              <a:rPr lang="ru-RU" dirty="0" err="1"/>
              <a:t>сюїта</a:t>
            </a:r>
            <a:r>
              <a:rPr lang="ru-RU" dirty="0"/>
              <a:t>, </a:t>
            </a:r>
            <a:r>
              <a:rPr lang="ru-RU" dirty="0" err="1"/>
              <a:t>пісня</a:t>
            </a:r>
            <a:r>
              <a:rPr lang="ru-RU" dirty="0"/>
              <a:t>, </a:t>
            </a:r>
            <a:r>
              <a:rPr lang="ru-RU" dirty="0" err="1"/>
              <a:t>папера</a:t>
            </a:r>
            <a:r>
              <a:rPr lang="ru-RU" dirty="0"/>
              <a:t> (</a:t>
            </a:r>
            <a:r>
              <a:rPr lang="ru-RU" dirty="0" err="1"/>
              <a:t>героїчна</a:t>
            </a:r>
            <a:r>
              <a:rPr lang="ru-RU" dirty="0"/>
              <a:t>, </a:t>
            </a:r>
            <a:r>
              <a:rPr lang="ru-RU" dirty="0" err="1"/>
              <a:t>комічна</a:t>
            </a:r>
            <a:r>
              <a:rPr lang="ru-RU" dirty="0"/>
              <a:t>, </a:t>
            </a:r>
            <a:r>
              <a:rPr lang="ru-RU" dirty="0" err="1"/>
              <a:t>лірико-побутова</a:t>
            </a:r>
            <a:r>
              <a:rPr lang="ru-RU" dirty="0"/>
              <a:t>) та </a:t>
            </a:r>
            <a:r>
              <a:rPr lang="ru-RU" dirty="0" err="1"/>
              <a:t>інші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95845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Театр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– </a:t>
            </a:r>
            <a:r>
              <a:rPr lang="uk-UA" dirty="0"/>
              <a:t>це вид мистецтва, в якому образне відтворення дійсності відбувається у формі драматичної дії, сценічної гри, що здійснюється акторами перед глядачами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Театр займає особливе місце серед інших форм мистецтва, бо належить до так званих синтетичних видів мистецтва, тобто об’єднує у собі різні види мистецтва. Основа театру – драматургія. Жанри драматургії: трагедія, комедія, драма. Елементи процесу створення вистави: режисерський задум, сценографія, музика, костюми, грим, освітлення, реквізит, бутафорія, декорації.</a:t>
            </a:r>
          </a:p>
        </p:txBody>
      </p:sp>
    </p:spTree>
    <p:extLst>
      <p:ext uri="{BB962C8B-B14F-4D97-AF65-F5344CB8AC3E}">
        <p14:creationId xmlns:p14="http://schemas.microsoft.com/office/powerpoint/2010/main" val="31247073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767</Words>
  <Application>Microsoft Office PowerPoint</Application>
  <PresentationFormat>Экран (4:3)</PresentationFormat>
  <Paragraphs>46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Види мистецтва</vt:lpstr>
      <vt:lpstr>Література. </vt:lpstr>
      <vt:lpstr>Слово – ось матеріал літературного образу. </vt:lpstr>
      <vt:lpstr>Презентация PowerPoint</vt:lpstr>
      <vt:lpstr>Презентация PowerPoint</vt:lpstr>
      <vt:lpstr>Танець (від німецького слова “рух”). </vt:lpstr>
      <vt:lpstr>Музика. </vt:lpstr>
      <vt:lpstr>Музика – це не відображення предметного світу, а відображення людських почуттів та думок. </vt:lpstr>
      <vt:lpstr>Театр </vt:lpstr>
      <vt:lpstr>Презентация PowerPoint</vt:lpstr>
      <vt:lpstr>Кіномистецтво</vt:lpstr>
      <vt:lpstr>Презентация PowerPoint</vt:lpstr>
      <vt:lpstr>Архітектура. Образотворче мистецтво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Скульптура.</vt:lpstr>
      <vt:lpstr>Презентация PowerPoint</vt:lpstr>
      <vt:lpstr>Презентация PowerPoint</vt:lpstr>
      <vt:lpstr>Презентация PowerPoint</vt:lpstr>
      <vt:lpstr>Графіка.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reader</dc:creator>
  <cp:lastModifiedBy>reader</cp:lastModifiedBy>
  <cp:revision>5</cp:revision>
  <dcterms:created xsi:type="dcterms:W3CDTF">2016-05-13T06:29:40Z</dcterms:created>
  <dcterms:modified xsi:type="dcterms:W3CDTF">2016-05-13T08:03:19Z</dcterms:modified>
</cp:coreProperties>
</file>